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</p:sldIdLst>
  <p:sldSz cy="6858000" cx="12192000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5" roundtripDataSignature="AMtx7mhWAmZgRF7lnF4vVrdt4PxXNa1X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65" Type="http://customschemas.google.com/relationships/presentationmetadata" Target="meta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6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62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1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1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2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2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2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3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3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3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3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3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3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4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65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5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7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8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8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8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9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9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0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0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520" y="0"/>
            <a:ext cx="1218636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6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61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"/>
          <p:cNvSpPr/>
          <p:nvPr/>
        </p:nvSpPr>
        <p:spPr>
          <a:xfrm>
            <a:off x="561600" y="3400560"/>
            <a:ext cx="5945040" cy="11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tecnología Java es un lenguaje de programación orientado a objetos y una plataforma comercializada por primera vez en 1995 por Sun Microsystems.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"/>
          <p:cNvSpPr/>
          <p:nvPr/>
        </p:nvSpPr>
        <p:spPr>
          <a:xfrm>
            <a:off x="561600" y="19458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rgbClr val="4472C4"/>
                </a:solidFill>
              </a:rPr>
              <a:t>¿</a:t>
            </a: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Qué es Java?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08920" y="1056960"/>
            <a:ext cx="1171080" cy="189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0"/>
          <p:cNvSpPr/>
          <p:nvPr/>
        </p:nvSpPr>
        <p:spPr>
          <a:xfrm>
            <a:off x="525600" y="2680560"/>
            <a:ext cx="5945040" cy="32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Además de la API Java, toda implementación completa de la plataforma Java incluye: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64564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43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Herramientas de desarrollo para compilar, ejecutar, supervisar, depurar y documentar aplicaciones.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75995" lvl="1" marL="43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43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Mecanismos estándar para desplegar aplicaciones para los usuarios.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75995" lvl="1" marL="43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43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Kits de herramientas de interfaz de usuario que permiten crear interfaces gráficas de usuario (GUIs) sofisticadas.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75995" lvl="1" marL="43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1" marL="43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Bibliotecas de integración que permiten que los programas accedan a bases de datos y manipulen objetos remotos.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0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9280" y="822960"/>
            <a:ext cx="1171080" cy="189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1"/>
          <p:cNvSpPr/>
          <p:nvPr/>
        </p:nvSpPr>
        <p:spPr>
          <a:xfrm>
            <a:off x="525600" y="2680560"/>
            <a:ext cx="5945040" cy="1461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 programas Java no se ejecutan en nuestra máquina real (en nuestra computadora) sino que Java simula una "máquina virtual" con su propio hardware y sistema operativo.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64564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1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9280" y="822960"/>
            <a:ext cx="1171080" cy="189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56000" y="4019400"/>
            <a:ext cx="3952440" cy="20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2"/>
          <p:cNvSpPr/>
          <p:nvPr/>
        </p:nvSpPr>
        <p:spPr>
          <a:xfrm>
            <a:off x="525600" y="2680560"/>
            <a:ext cx="5945040" cy="240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 Java el proceso es: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Del código fuente, se pasa a un código intermedio denominado habitualmente "bytecode" entendible por la máquina virtual Java.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 es esta máquina virtual simulada, denominada Java Virtual Machine o JVM, la encargada de interpretar el bytecode dando lugar a la ejecución del programa.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2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9280" y="822960"/>
            <a:ext cx="1171080" cy="189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920" y="4769280"/>
            <a:ext cx="6301440" cy="12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3"/>
          <p:cNvSpPr/>
          <p:nvPr/>
        </p:nvSpPr>
        <p:spPr>
          <a:xfrm>
            <a:off x="525600" y="2680560"/>
            <a:ext cx="5945040" cy="3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 Java el código fuente se escribe en un archivo de texto plano con extensión java.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Luego, el código es compilado a archivos .class. Un archivo .class no contiene código nativo a un tipo de procesador, en cambio contiene bytecodes.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Finalmente, la aplicación es interpretada por la m</a:t>
            </a:r>
            <a:r>
              <a:rPr lang="es-CO" sz="1800">
                <a:latin typeface="Calibri"/>
                <a:ea typeface="Calibri"/>
                <a:cs typeface="Calibri"/>
                <a:sym typeface="Calibri"/>
              </a:rPr>
              <a:t>á</a:t>
            </a: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quina virtual de Java, transformando los bytecodes en código nativo en tiempo de ejecución.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3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9280" y="822960"/>
            <a:ext cx="1171080" cy="189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60" y="864000"/>
            <a:ext cx="8636040" cy="529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5"/>
          <p:cNvSpPr/>
          <p:nvPr/>
        </p:nvSpPr>
        <p:spPr>
          <a:xfrm>
            <a:off x="525600" y="2896560"/>
            <a:ext cx="5945040" cy="2009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Todo programa en Java está organizado en clases, estas se codifican en archivos de texto con extensión .java.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64564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Cada archivo de código fuente .java puede contener una o varias clases, aunque lo normal es que haya un archivo por clase.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5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9280" y="822960"/>
            <a:ext cx="1171080" cy="189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6"/>
          <p:cNvSpPr/>
          <p:nvPr/>
        </p:nvSpPr>
        <p:spPr>
          <a:xfrm>
            <a:off x="525600" y="2896560"/>
            <a:ext cx="5945040" cy="2284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Cuando se compila un .java se genera uno o varios archivos .class de código binario (bytecodes) que son independientes de la arquitectura.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64564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 independencia supone que los bytecodes no pueden ser ejecutados directamente por ningún sistema operativo.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6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9280" y="822960"/>
            <a:ext cx="1171080" cy="189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7"/>
          <p:cNvSpPr/>
          <p:nvPr/>
        </p:nvSpPr>
        <p:spPr>
          <a:xfrm>
            <a:off x="525600" y="2896560"/>
            <a:ext cx="5945040" cy="20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Durante la fase de ejecución es cuando los archivos .class se someten a un proceso de interpretación, consistente en traducir los bytecodes a código ejecutable por el sistema operativo.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64564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 operación es realizada por la JVM.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7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9280" y="822960"/>
            <a:ext cx="1171080" cy="189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000" y="972000"/>
            <a:ext cx="6918120" cy="44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9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9"/>
          <p:cNvSpPr/>
          <p:nvPr/>
        </p:nvSpPr>
        <p:spPr>
          <a:xfrm>
            <a:off x="525600" y="3112560"/>
            <a:ext cx="3506400" cy="1736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Java Development Kit (JDK) proporciona el conjunto de herramientas básico para el desarrollo de aplicaciones con Java estándar.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9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JDK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9280" y="822960"/>
            <a:ext cx="1171080" cy="189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77680" y="3096000"/>
            <a:ext cx="1714320" cy="27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561600" y="3040560"/>
            <a:ext cx="5945040" cy="20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lenguaje de programación Java fue originalmente desarrollado por James Gosling de Sun Microsystems (la cual fue adquirida por la compañía Oracle) y publicado en 1995 como un componente fundamental de la plataforma Java de Sun Microsystems.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rgbClr val="4472C4"/>
                </a:solidFill>
              </a:rPr>
              <a:t>¿</a:t>
            </a: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Qué es Java?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8000" y="830520"/>
            <a:ext cx="2990520" cy="240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0"/>
          <p:cNvSpPr/>
          <p:nvPr/>
        </p:nvSpPr>
        <p:spPr>
          <a:xfrm>
            <a:off x="525600" y="2968560"/>
            <a:ext cx="4442400" cy="20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Aunque aún carecemos del conocimiento del lenguaje, podemos iniciar con un sencillo programa en Java que servirá para conocer el procedimiento general que se debe seguir para crear, compilar y ejecutar programas Java.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0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Entorno de ejecución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64560" y="771480"/>
            <a:ext cx="2647440" cy="315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1"/>
          <p:cNvSpPr/>
          <p:nvPr/>
        </p:nvSpPr>
        <p:spPr>
          <a:xfrm>
            <a:off x="525600" y="2752560"/>
            <a:ext cx="6530400" cy="3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Utilizando cualquier editor de texto procedemos a capturar el código  (teniendo en cuenta que Java es sensitivo a mayúsculas y minúsculas)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public class HolaMundo {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public static void main(String[ ] args) {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System.out.print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n("Hola Mundo’);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}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Después procedemos a guardar este programa en un archivo de texto llamado HolaMundo.java (el nombre del archivo debe ser el mismo que el de la clase).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1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Entorno de ejecución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2"/>
          <p:cNvSpPr/>
          <p:nvPr/>
        </p:nvSpPr>
        <p:spPr>
          <a:xfrm>
            <a:off x="525600" y="2752560"/>
            <a:ext cx="653040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compilación de un archivo de código fuente .java se realiza a través del comando </a:t>
            </a:r>
            <a:r>
              <a:rPr b="1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javac</a:t>
            </a: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del JDK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2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Entorno de ejecución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08000" y="3354840"/>
            <a:ext cx="4586760" cy="2747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3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3"/>
          <p:cNvSpPr/>
          <p:nvPr/>
        </p:nvSpPr>
        <p:spPr>
          <a:xfrm>
            <a:off x="489600" y="2752560"/>
            <a:ext cx="6530400" cy="913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ejecutar el programa (una vez compilado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correctamente), se utiliza el comando java seguido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del nombre de la clase que contiene el método main().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3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Entorno de ejecución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4000" y="3672000"/>
            <a:ext cx="5432040" cy="11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3"/>
          <p:cNvSpPr/>
          <p:nvPr/>
        </p:nvSpPr>
        <p:spPr>
          <a:xfrm>
            <a:off x="453600" y="4876560"/>
            <a:ext cx="6530400" cy="913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llamada al comando java insta a la máquina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virtual a buscar en la clase indicada un método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llamado main( ) y procede a su ejecución.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4"/>
          <p:cNvSpPr/>
          <p:nvPr/>
        </p:nvSpPr>
        <p:spPr>
          <a:xfrm>
            <a:off x="489600" y="2752560"/>
            <a:ext cx="6530400" cy="913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 </a:t>
            </a:r>
            <a:r>
              <a:rPr b="1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</a:t>
            </a: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(Integrated Development Environment) es una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aplicación que facilita el desarrollo de aplicaciones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 alg</a:t>
            </a:r>
            <a:r>
              <a:rPr lang="es-CO" sz="1800">
                <a:latin typeface="Calibri"/>
                <a:ea typeface="Calibri"/>
                <a:cs typeface="Calibri"/>
                <a:sym typeface="Calibri"/>
              </a:rPr>
              <a:t>ú</a:t>
            </a: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 lenguaje de programaci</a:t>
            </a:r>
            <a:r>
              <a:rPr lang="es-CO" sz="1800">
                <a:latin typeface="Calibri"/>
                <a:ea typeface="Calibri"/>
                <a:cs typeface="Calibri"/>
                <a:sym typeface="Calibri"/>
              </a:rPr>
              <a:t>ó</a:t>
            </a: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4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IDE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64000" y="3708000"/>
            <a:ext cx="3911760" cy="23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"/>
          <p:cNvSpPr/>
          <p:nvPr/>
        </p:nvSpPr>
        <p:spPr>
          <a:xfrm>
            <a:off x="489600" y="2752560"/>
            <a:ext cx="6221520" cy="2832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 IDE es una interfaz gráfica de usuario diseñada para ayudar a los desarrolladores proporcionando todas las herramientas necesarias para la codificación, compilación, depuraci</a:t>
            </a:r>
            <a:r>
              <a:rPr lang="es-CO" sz="1800">
                <a:latin typeface="Calibri"/>
                <a:ea typeface="Calibri"/>
                <a:cs typeface="Calibri"/>
                <a:sym typeface="Calibri"/>
              </a:rPr>
              <a:t>ó</a:t>
            </a: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 y ejecución.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 el mercado existen diversos tipos de IDE, cada uno con caracter</a:t>
            </a:r>
            <a:r>
              <a:rPr lang="es-CO" sz="1800">
                <a:latin typeface="Calibri"/>
                <a:ea typeface="Calibri"/>
                <a:cs typeface="Calibri"/>
                <a:sym typeface="Calibri"/>
              </a:rPr>
              <a:t>í</a:t>
            </a: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sticas propias, empero, una constante es que permiten manejar las etapas para generar un programa dependiendo del tipo de lenguaje utilizado.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5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IDE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6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Eclipse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04000" y="2664000"/>
            <a:ext cx="5648040" cy="339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7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NetBeans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7000" y="2617920"/>
            <a:ext cx="5157000" cy="3240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8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8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jEdit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97160" y="1944000"/>
            <a:ext cx="4974840" cy="3915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9"/>
          <p:cNvSpPr/>
          <p:nvPr/>
        </p:nvSpPr>
        <p:spPr>
          <a:xfrm>
            <a:off x="489600" y="3040560"/>
            <a:ext cx="6221520" cy="11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Todo programa Java debe estar escrito en una o varias clases, dentro de las cuales se podr</a:t>
            </a:r>
            <a:r>
              <a:rPr lang="es-CO" sz="1800">
                <a:latin typeface="Calibri"/>
                <a:ea typeface="Calibri"/>
                <a:cs typeface="Calibri"/>
                <a:sym typeface="Calibri"/>
              </a:rPr>
              <a:t>á</a:t>
            </a: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hacer uso del amplio conjunto de paquetes y clases pre-dise</a:t>
            </a:r>
            <a:r>
              <a:rPr lang="es-CO" sz="1800">
                <a:latin typeface="Calibri"/>
                <a:ea typeface="Calibri"/>
                <a:cs typeface="Calibri"/>
                <a:sym typeface="Calibri"/>
              </a:rPr>
              <a:t>ña</a:t>
            </a: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das.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9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932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Estructura de un programa</a:t>
            </a:r>
            <a:endParaRPr b="0" i="0" sz="1932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525600" y="2752560"/>
            <a:ext cx="5945040" cy="3107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lenguaje en sí mismo toma mucha de su sintaxis de C y C++, pero tiene un modelo de objetos más simple y elimina herramientas de bajo nivel.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64564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 independiente de la plataforma. Las primeras implementaciones de Java rezaban:"write once, run anywhere".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64564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Posee un sistema de administración de memoria automático.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rgbClr val="4472C4"/>
                </a:solidFill>
              </a:rPr>
              <a:t>¿</a:t>
            </a: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Qué es Java?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34680" y="1103760"/>
            <a:ext cx="2209320" cy="151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0"/>
          <p:cNvSpPr/>
          <p:nvPr/>
        </p:nvSpPr>
        <p:spPr>
          <a:xfrm>
            <a:off x="489600" y="2716560"/>
            <a:ext cx="6221520" cy="252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sintaxis de Java es muy parecida a la de C y C++, por ejemplo, las sentencias finalizan con ; , los bloques de instrucciones se delimitan con llaves { y }, etc.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Una de las principales caracter</a:t>
            </a:r>
            <a:r>
              <a:rPr lang="es-CO" sz="1600">
                <a:latin typeface="Calibri"/>
                <a:ea typeface="Calibri"/>
                <a:cs typeface="Calibri"/>
                <a:sym typeface="Calibri"/>
              </a:rPr>
              <a:t>í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sticas de Java es que es un lenguaje totalmente orientado a objetos.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Como tal, todo programa Java debe estar escrito en una o varias clases, dentro de las cuales se podrá hacer uso del amplio conjunto de paquetes y clases pre-diseñadas.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0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Programación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1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1"/>
          <p:cNvSpPr/>
          <p:nvPr/>
        </p:nvSpPr>
        <p:spPr>
          <a:xfrm>
            <a:off x="489600" y="2716560"/>
            <a:ext cx="6221520" cy="2037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 programa en Java, consta de una clase principal (que contiene el método main) y algunas clases de usuario (las espec</a:t>
            </a:r>
            <a:r>
              <a:rPr lang="es-CO" sz="1600">
                <a:latin typeface="Calibri"/>
                <a:ea typeface="Calibri"/>
                <a:cs typeface="Calibri"/>
                <a:sym typeface="Calibri"/>
              </a:rPr>
              <a:t>í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ficas de la aplicaci</a:t>
            </a:r>
            <a:r>
              <a:rPr lang="es-CO" sz="1600">
                <a:latin typeface="Calibri"/>
                <a:ea typeface="Calibri"/>
                <a:cs typeface="Calibri"/>
                <a:sym typeface="Calibri"/>
              </a:rPr>
              <a:t>ó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 que se est</a:t>
            </a:r>
            <a:r>
              <a:rPr lang="es-CO" sz="1600">
                <a:latin typeface="Calibri"/>
                <a:ea typeface="Calibri"/>
                <a:cs typeface="Calibri"/>
                <a:sym typeface="Calibri"/>
              </a:rPr>
              <a:t>á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desarrollando) que son utilizadas por el programa o clase principal.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clase principal debe ser declarada con el modificador de acceso public y la _ palabra reservada class, seguida del nombre de la clase iniciando con may</a:t>
            </a:r>
            <a:r>
              <a:rPr lang="es-CO" sz="1600">
                <a:latin typeface="Calibri"/>
                <a:ea typeface="Calibri"/>
                <a:cs typeface="Calibri"/>
                <a:sym typeface="Calibri"/>
              </a:rPr>
              <a:t>ú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scula.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1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Programación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2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2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Ejemplo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2000" y="2942640"/>
            <a:ext cx="4707000" cy="2889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3"/>
          <p:cNvSpPr/>
          <p:nvPr/>
        </p:nvSpPr>
        <p:spPr>
          <a:xfrm>
            <a:off x="489600" y="2716560"/>
            <a:ext cx="6221520" cy="301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 archivo fuente (*.java) puede contener mds de una clase, pero sólo una puede ser public.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nombre del archivo fuente debe coincidir con el de la clase public (con la extensión *.java).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nombre del archivo tiene que ser exactamente el mismo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 el de la clase.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 importante que coincidan mayusculas y minUsculas ya que MiClase.java y miclase.java serian clases diferentes para Java.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3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Programación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4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489600" y="2716560"/>
            <a:ext cx="6221520" cy="2037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Una de las primeras cosas que hay que tener en cuenta es que Java es un lenguaje sensitivo a mayúsculas /minúsculas.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compilador Java hace distinción entre mayúsculas y minúsculas, esta distinción no solo se aplica a palabras reservadas del lenguaje sino también a nombres de variables y métodos.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4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Programación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5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5"/>
          <p:cNvSpPr/>
          <p:nvPr/>
        </p:nvSpPr>
        <p:spPr>
          <a:xfrm>
            <a:off x="489600" y="2968560"/>
            <a:ext cx="6221520" cy="1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 la clase principal debe existir una función o método estático llamado main cuyo formato debe ser: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public static void main(String[ ] args)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5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El método main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6"/>
          <p:cNvSpPr/>
          <p:nvPr/>
        </p:nvSpPr>
        <p:spPr>
          <a:xfrm>
            <a:off x="489600" y="2968560"/>
            <a:ext cx="622152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método main es el punto de arranque de un programa Java, cuando se invoca al comando java desde la l</a:t>
            </a:r>
            <a:r>
              <a:rPr lang="es-CO" sz="1600">
                <a:latin typeface="Calibri"/>
                <a:ea typeface="Calibri"/>
                <a:cs typeface="Calibri"/>
                <a:sym typeface="Calibri"/>
              </a:rPr>
              <a:t>í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nea de comandos, la JVM busca en la clase indicada un método estático llamado main con el formato indicado.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Dentro del código de main pueden crearse objetos de otras clases e invocar sus métodos, en general, se puede incluir cualquier tipo de lógica que respete la sintaxis y estructura de java.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6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El método main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7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7"/>
          <p:cNvSpPr/>
          <p:nvPr/>
        </p:nvSpPr>
        <p:spPr>
          <a:xfrm>
            <a:off x="489600" y="2968560"/>
            <a:ext cx="6221520" cy="1793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 comentarios son muy útiles para poder entender el código utilizado, facilitando de ese modo futuras revisiones y correcciones.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Además permite que cualquier persona distinta al programador original pueda comprender el código escrito de una forma más rápida.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7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Comentarios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8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8"/>
          <p:cNvSpPr/>
          <p:nvPr/>
        </p:nvSpPr>
        <p:spPr>
          <a:xfrm>
            <a:off x="489600" y="2968560"/>
            <a:ext cx="6221520" cy="301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 Java existen tres tipos de comentarios: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Comentarios de una sola l</a:t>
            </a:r>
            <a:r>
              <a:rPr lang="es-CO" sz="1600">
                <a:latin typeface="Calibri"/>
                <a:ea typeface="Calibri"/>
                <a:cs typeface="Calibri"/>
                <a:sym typeface="Calibri"/>
              </a:rPr>
              <a:t>í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nea.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// Esta es una línea comentada.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Comentarios de bloques.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/* Aquí empieza el bloque comentado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 aquí acaba */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Comentarios de documentaci</a:t>
            </a:r>
            <a:r>
              <a:rPr lang="es-CO" sz="1600">
                <a:latin typeface="Calibri"/>
                <a:ea typeface="Calibri"/>
                <a:cs typeface="Calibri"/>
                <a:sym typeface="Calibri"/>
              </a:rPr>
              <a:t>ó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 (JavaDoc).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/** Los comentarios de documentación se realizan de este modo */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8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Comentarios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9"/>
          <p:cNvSpPr/>
          <p:nvPr/>
        </p:nvSpPr>
        <p:spPr>
          <a:xfrm>
            <a:off x="489600" y="2968560"/>
            <a:ext cx="6221520" cy="252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 Java los identificadores comienzan por una letra del alfabeto inglés, un subrayado _ o el s</a:t>
            </a:r>
            <a:r>
              <a:rPr lang="es-CO" sz="1600">
                <a:latin typeface="Calibri"/>
                <a:ea typeface="Calibri"/>
                <a:cs typeface="Calibri"/>
                <a:sym typeface="Calibri"/>
              </a:rPr>
              <a:t>í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mbolo de d</a:t>
            </a:r>
            <a:r>
              <a:rPr lang="es-CO" sz="1600">
                <a:latin typeface="Calibri"/>
                <a:ea typeface="Calibri"/>
                <a:cs typeface="Calibri"/>
                <a:sym typeface="Calibri"/>
              </a:rPr>
              <a:t>ó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lar $.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 siguientes caracteres del identificador pueden ser letras o d</a:t>
            </a:r>
            <a:r>
              <a:rPr lang="es-CO" sz="1600">
                <a:latin typeface="Calibri"/>
                <a:ea typeface="Calibri"/>
                <a:cs typeface="Calibri"/>
                <a:sym typeface="Calibri"/>
              </a:rPr>
              <a:t>í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gitos.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se debe nunca iniciar con un d</a:t>
            </a:r>
            <a:r>
              <a:rPr lang="es-CO" sz="1600">
                <a:latin typeface="Calibri"/>
                <a:ea typeface="Calibri"/>
                <a:cs typeface="Calibri"/>
                <a:sym typeface="Calibri"/>
              </a:rPr>
              <a:t>í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gito.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hay un l</a:t>
            </a:r>
            <a:r>
              <a:rPr lang="es-CO" sz="1600">
                <a:latin typeface="Calibri"/>
                <a:ea typeface="Calibri"/>
                <a:cs typeface="Calibri"/>
                <a:sym typeface="Calibri"/>
              </a:rPr>
              <a:t>í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mite en lo concerniente al número de caracteres que pueden tener los identificadores.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9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Identificadores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525600" y="2896560"/>
            <a:ext cx="5945040" cy="2832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Java se creó originalmente como una herramienta de programación para un proyecto set-top-box conocido como *7.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64564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Fue realizado por un equipo de 13 personas, dirigidas por James Gosling.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64564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 objetivos de Gosling eran implementar una máquina virtual y un lenguaje con una estructura y sintaxis similar a C++.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Algo de historia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08000" y="1764000"/>
            <a:ext cx="1514160" cy="20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0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0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Identificadores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8000" y="3014280"/>
            <a:ext cx="3733560" cy="83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56000" y="4255200"/>
            <a:ext cx="2809440" cy="8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1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1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Identificadores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2920" y="2966040"/>
            <a:ext cx="5743080" cy="2361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2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2"/>
          <p:cNvSpPr/>
          <p:nvPr/>
        </p:nvSpPr>
        <p:spPr>
          <a:xfrm>
            <a:off x="489600" y="2968560"/>
            <a:ext cx="6221520" cy="1793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Las reglas del lenguaje respecto a los nombres de variables son muy amplias y permiten mucha libertad al programador, pero es habitual seguir ciertas normas que facilitan la lectura y el mantenimiento de los programas.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 Java es habitual utilizar nombres con min</a:t>
            </a:r>
            <a:r>
              <a:rPr lang="es-CO" sz="1600">
                <a:latin typeface="Calibri"/>
                <a:ea typeface="Calibri"/>
                <a:cs typeface="Calibri"/>
                <a:sym typeface="Calibri"/>
              </a:rPr>
              <a:t>ú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sculas, con las excepciones que se indican en los puntos siguientes: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2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Reglas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6" name="Google Shape;49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3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3"/>
          <p:cNvSpPr/>
          <p:nvPr/>
        </p:nvSpPr>
        <p:spPr>
          <a:xfrm>
            <a:off x="489600" y="2968560"/>
            <a:ext cx="5414400" cy="1793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 nombres de clases e interfaces comienzan siempre por mayúscula.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Cuando un nombre consta de varias palabras es habitual poner una a continuación de otra, poniendo con mayúscula la primera letra de la palabra que sigue (CammelCase).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3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Reglas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4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4"/>
          <p:cNvSpPr/>
          <p:nvPr/>
        </p:nvSpPr>
        <p:spPr>
          <a:xfrm>
            <a:off x="489600" y="2968560"/>
            <a:ext cx="6221520" cy="155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 nombres de objetos, métodos, variables miembro y variables locales de los métodos, comienzan siempre por minúscula.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 nombres de las variables finales, es decir de las constantes, se definen siempre con mayúsculas.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4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Reglas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5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45"/>
          <p:cNvSpPr/>
          <p:nvPr/>
        </p:nvSpPr>
        <p:spPr>
          <a:xfrm>
            <a:off x="504000" y="1620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Palabras Reservadas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5" name="Google Shape;52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000" y="2268000"/>
            <a:ext cx="8400600" cy="3580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6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6"/>
          <p:cNvSpPr/>
          <p:nvPr/>
        </p:nvSpPr>
        <p:spPr>
          <a:xfrm>
            <a:off x="489600" y="2968560"/>
            <a:ext cx="6221520" cy="1063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 Java existen dos grupos de datos :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Tipos primitivos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Tipos referencia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6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Tipos de datos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7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7"/>
          <p:cNvSpPr/>
          <p:nvPr/>
        </p:nvSpPr>
        <p:spPr>
          <a:xfrm>
            <a:off x="489600" y="2968560"/>
            <a:ext cx="622152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 llaman tipos primitivos a aquellos datos sencillos que contienen los tipos de información m</a:t>
            </a:r>
            <a:r>
              <a:rPr lang="es-CO" sz="1600">
                <a:latin typeface="Calibri"/>
                <a:ea typeface="Calibri"/>
                <a:cs typeface="Calibri"/>
                <a:sym typeface="Calibri"/>
              </a:rPr>
              <a:t>á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 habituales: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Valores booleanos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Caracteres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Valores numéricos: enteros o de punto flotante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47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Tipos de dato Primitivos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5" name="Google Shape;54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8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48"/>
          <p:cNvSpPr/>
          <p:nvPr/>
        </p:nvSpPr>
        <p:spPr>
          <a:xfrm>
            <a:off x="504000" y="1620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Tipos de dato Primitivos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Google Shape;55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000" y="2349720"/>
            <a:ext cx="6407280" cy="323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9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49"/>
          <p:cNvSpPr/>
          <p:nvPr/>
        </p:nvSpPr>
        <p:spPr>
          <a:xfrm>
            <a:off x="489600" y="2968560"/>
            <a:ext cx="6221520" cy="2037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 tipos de dato referencia representan datos compuestos o estructuras, es decir, referencias a objetos.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Estos tipos de dato almacenan las direcciones de memoria y no el valor en sí (similares a los apuntadores en C).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Una referencia a un objeto es la dirección de un área en memoria destinada a representar ese objeto.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49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Tipos de dato Referencia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4" name="Google Shape;56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525600" y="2896560"/>
            <a:ext cx="5945040" cy="2558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 un principio, el sistema *7 no encontró un lugar en el mercado.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64564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principios de los noventa, y sin un mercado para su herramienta, Gosling y su equipo se reunieron y notaron que la nueva y popular Internet" ten</a:t>
            </a:r>
            <a:r>
              <a:rPr lang="es-CO" sz="1800">
                <a:latin typeface="Calibri"/>
                <a:ea typeface="Calibri"/>
                <a:cs typeface="Calibri"/>
                <a:sym typeface="Calibri"/>
              </a:rPr>
              <a:t>í</a:t>
            </a: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exactamente el tipo de configuración de red que ellos habían visionado para la industria de la TV por cable.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Algo de historia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84000" y="1728000"/>
            <a:ext cx="2028600" cy="2314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0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50"/>
          <p:cNvSpPr/>
          <p:nvPr/>
        </p:nvSpPr>
        <p:spPr>
          <a:xfrm>
            <a:off x="489600" y="2968560"/>
            <a:ext cx="6221520" cy="2036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Una variable es un nombre que contiene un valor que puede cambiar a lo largo del programa.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 acuerdo con el tipo de información que contienen, en Java hay dos tipos principales de variables: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Variables de tipos primitivos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Variables referencia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50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1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1"/>
          <p:cNvSpPr/>
          <p:nvPr/>
        </p:nvSpPr>
        <p:spPr>
          <a:xfrm>
            <a:off x="489600" y="2968560"/>
            <a:ext cx="6221520" cy="2767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Desde el punto de vista del papel o misi</a:t>
            </a:r>
            <a:r>
              <a:rPr lang="es-CO" sz="1600">
                <a:latin typeface="Calibri"/>
                <a:ea typeface="Calibri"/>
                <a:cs typeface="Calibri"/>
                <a:sym typeface="Calibri"/>
              </a:rPr>
              <a:t>ó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 en el programa, las variables pueden ser: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Variables miembro de una clase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Se definen en una clase, fuera de cualquier método; pueden ser tipos primitivos o referencias.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Variables locales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Se definen dentro de un método o más en general dentro de cualquier bloque entre llaves { }. Se crean en el interior del bloque y se destruyen al finalizar dicho bloque.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51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4" name="Google Shape;58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2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2"/>
          <p:cNvSpPr/>
          <p:nvPr/>
        </p:nvSpPr>
        <p:spPr>
          <a:xfrm>
            <a:off x="489600" y="2968560"/>
            <a:ext cx="6221520" cy="2037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Una variable se define especificando el </a:t>
            </a: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tipo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 el </a:t>
            </a: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nombre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dicha variable.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Estas variables pueden ser tanto de tipos primitivos como referencias a objetos de alguna clase perteneciente al API de Java o generada por el usuario.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EA7500"/>
                </a:solidFill>
                <a:latin typeface="Calibri"/>
                <a:ea typeface="Calibri"/>
                <a:cs typeface="Calibri"/>
                <a:sym typeface="Calibri"/>
              </a:rPr>
              <a:t>tipoDeDato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s-CO" sz="1600" u="none" cap="none" strike="noStrike">
                <a:solidFill>
                  <a:srgbClr val="5983B0"/>
                </a:solidFill>
                <a:latin typeface="Calibri"/>
                <a:ea typeface="Calibri"/>
                <a:cs typeface="Calibri"/>
                <a:sym typeface="Calibri"/>
              </a:rPr>
              <a:t>nombreVariable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2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4" name="Google Shape;59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3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53"/>
          <p:cNvSpPr/>
          <p:nvPr/>
        </p:nvSpPr>
        <p:spPr>
          <a:xfrm>
            <a:off x="489600" y="2968560"/>
            <a:ext cx="6221520" cy="1793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 no se especifica un valor en su declaraci</a:t>
            </a:r>
            <a:r>
              <a:rPr lang="es-CO" sz="1600">
                <a:latin typeface="Calibri"/>
                <a:ea typeface="Calibri"/>
                <a:cs typeface="Calibri"/>
                <a:sym typeface="Calibri"/>
              </a:rPr>
              <a:t>ó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n, las variables primitivas se inicializan a </a:t>
            </a: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cero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(salvo boolean y char, que se inicializan a </a:t>
            </a: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 '</a:t>
            </a: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\0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’).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Análogamente las variables de tipo referencia son inicializadas por defecto a un valor especial: </a:t>
            </a: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null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3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4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54"/>
          <p:cNvSpPr/>
          <p:nvPr/>
        </p:nvSpPr>
        <p:spPr>
          <a:xfrm>
            <a:off x="489600" y="2968560"/>
            <a:ext cx="6221520" cy="2767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 tipo particular de referencias son los </a:t>
            </a: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arrays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 arreglos, sean éstos de variables primitivas (por ejemplo de enteros) o de objetos.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 la declaraci</a:t>
            </a:r>
            <a:r>
              <a:rPr lang="es-CO" sz="1600">
                <a:latin typeface="Calibri"/>
                <a:ea typeface="Calibri"/>
                <a:cs typeface="Calibri"/>
                <a:sym typeface="Calibri"/>
              </a:rPr>
              <a:t>ó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 de una referencia de tipo </a:t>
            </a: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array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hay que incluir los </a:t>
            </a: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corchetes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[ ].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Ejemplo: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[ ] vector;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vector = </a:t>
            </a: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int[10];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MyClass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[ ] lista=</a:t>
            </a: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MyClass[5];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54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Arreglos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" name="Google Shape;61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55"/>
          <p:cNvSpPr/>
          <p:nvPr/>
        </p:nvSpPr>
        <p:spPr>
          <a:xfrm>
            <a:off x="489600" y="2968560"/>
            <a:ext cx="6221520" cy="27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constante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es una variable cuyo valor </a:t>
            </a: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puede ser modificado.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definir una constante en Java se utiliza la palabra reservada </a:t>
            </a: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final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delante de la declaraci</a:t>
            </a:r>
            <a:r>
              <a:rPr lang="es-CO" sz="1600">
                <a:latin typeface="Calibri"/>
                <a:ea typeface="Calibri"/>
                <a:cs typeface="Calibri"/>
                <a:sym typeface="Calibri"/>
              </a:rPr>
              <a:t>ó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 del tipo, de la siguiente manera: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final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s-CO" sz="1600" u="none" cap="none" strike="noStrike">
                <a:solidFill>
                  <a:srgbClr val="FF860D"/>
                </a:solidFill>
                <a:latin typeface="Calibri"/>
                <a:ea typeface="Calibri"/>
                <a:cs typeface="Calibri"/>
                <a:sym typeface="Calibri"/>
              </a:rPr>
              <a:t>tipoDato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s-CO" sz="1600" u="none" cap="none" strike="noStrike">
                <a:solidFill>
                  <a:srgbClr val="3465A4"/>
                </a:solidFill>
                <a:latin typeface="Calibri"/>
                <a:ea typeface="Calibri"/>
                <a:cs typeface="Calibri"/>
                <a:sym typeface="Calibri"/>
              </a:rPr>
              <a:t>nombreDeConstante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valor;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Ejemplo: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final double PI = 3.1416;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55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Constantes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4" name="Google Shape;62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6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56"/>
          <p:cNvSpPr/>
          <p:nvPr/>
        </p:nvSpPr>
        <p:spPr>
          <a:xfrm>
            <a:off x="489600" y="2968560"/>
            <a:ext cx="6221520" cy="1793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Una de las operaciones más habituales que tiene que realizar un programa es intercambiar datos con el exterior.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ello el </a:t>
            </a: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Java incluye una serie de clases que permiten gestionar la entrada y salida de datos en un programa, independientemente de los dispositivos utilizados para el env</a:t>
            </a:r>
            <a:r>
              <a:rPr lang="es-CO" sz="1600">
                <a:latin typeface="Calibri"/>
                <a:ea typeface="Calibri"/>
                <a:cs typeface="Calibri"/>
                <a:sym typeface="Calibri"/>
              </a:rPr>
              <a:t>í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o/recepci</a:t>
            </a:r>
            <a:r>
              <a:rPr lang="es-CO" sz="1600">
                <a:latin typeface="Calibri"/>
                <a:ea typeface="Calibri"/>
                <a:cs typeface="Calibri"/>
                <a:sym typeface="Calibri"/>
              </a:rPr>
              <a:t>ó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 de datos.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56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932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Entrada y Salida por consola</a:t>
            </a:r>
            <a:endParaRPr b="0" i="0" sz="1932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4" name="Google Shape;63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7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7"/>
          <p:cNvSpPr/>
          <p:nvPr/>
        </p:nvSpPr>
        <p:spPr>
          <a:xfrm>
            <a:off x="489600" y="2968560"/>
            <a:ext cx="6221520" cy="1793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el env</a:t>
            </a:r>
            <a:r>
              <a:rPr lang="es-CO" sz="1600">
                <a:latin typeface="Calibri"/>
                <a:ea typeface="Calibri"/>
                <a:cs typeface="Calibri"/>
                <a:sym typeface="Calibri"/>
              </a:rPr>
              <a:t>í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de datos al exterior se utiliza un flujo de datos de impresi</a:t>
            </a:r>
            <a:r>
              <a:rPr lang="es-CO" sz="1600">
                <a:latin typeface="Calibri"/>
                <a:ea typeface="Calibri"/>
                <a:cs typeface="Calibri"/>
                <a:sym typeface="Calibri"/>
              </a:rPr>
              <a:t>ó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 o </a:t>
            </a: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print stream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Esto se logra usando la siguiente expresión: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System.out.println(“Mi mensaje”);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7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Salida por consola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4" name="Google Shape;64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8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58"/>
          <p:cNvSpPr/>
          <p:nvPr/>
        </p:nvSpPr>
        <p:spPr>
          <a:xfrm>
            <a:off x="489600" y="3040560"/>
            <a:ext cx="6221520" cy="1946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la recepci</a:t>
            </a:r>
            <a:r>
              <a:rPr lang="es-CO" sz="1600">
                <a:latin typeface="Calibri"/>
                <a:ea typeface="Calibri"/>
                <a:cs typeface="Calibri"/>
                <a:sym typeface="Calibri"/>
              </a:rPr>
              <a:t>ó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 o lectura de datos desde el exterior se utiliza un flujo de datos de entrada o </a:t>
            </a:r>
            <a:r>
              <a:rPr b="1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 stream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Scanner sc = new Scanner (System.in);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String s = sc.next(); //Para cadenas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 x = sc.next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nt(); //Para enteros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float y</a:t>
            </a:r>
            <a:r>
              <a:rPr lang="es-C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sc.nextFloat(); //Para enteros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58"/>
          <p:cNvSpPr/>
          <p:nvPr/>
        </p:nvSpPr>
        <p:spPr>
          <a:xfrm>
            <a:off x="504000" y="1872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Entrada por consola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4" name="Google Shape;65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528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9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59"/>
          <p:cNvSpPr/>
          <p:nvPr/>
        </p:nvSpPr>
        <p:spPr>
          <a:xfrm>
            <a:off x="489600" y="2680560"/>
            <a:ext cx="6221520" cy="246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usar la clase Scanner se debe incluir al inicio del archivo la siguiente l</a:t>
            </a:r>
            <a:r>
              <a:rPr lang="es-CO" sz="1600">
                <a:latin typeface="Calibri"/>
                <a:ea typeface="Calibri"/>
                <a:cs typeface="Calibri"/>
                <a:sym typeface="Calibri"/>
              </a:rPr>
              <a:t>í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nea: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 java.util.Scanner;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 finalizar su uso es una buena práctica</a:t>
            </a:r>
            <a:r>
              <a:rPr lang="es-CO" sz="16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cerrar el flujo usando el método close.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sc.close( );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59"/>
          <p:cNvSpPr/>
          <p:nvPr/>
        </p:nvSpPr>
        <p:spPr>
          <a:xfrm>
            <a:off x="504000" y="1908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Entrada por consola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4" name="Google Shape;66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69240" y="2564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525600" y="2896560"/>
            <a:ext cx="5945040" cy="20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 esto en mente Gosling y su equipo crearon el navegador WebRunner y realizaron un demo que mostraba una molécula animada en una reunión de profesionales de la industria de entretenimiento e Internet.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64564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Todos sabemos como termina esta historia....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Algo de historia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7560" y="1944000"/>
            <a:ext cx="2152440" cy="189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0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60"/>
          <p:cNvSpPr/>
          <p:nvPr/>
        </p:nvSpPr>
        <p:spPr>
          <a:xfrm>
            <a:off x="504000" y="1908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rgbClr val="4472C4"/>
                </a:solidFill>
              </a:rPr>
              <a:t>¡</a:t>
            </a: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A practicar!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3" name="Google Shape;67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69240" y="2564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84000" y="2304000"/>
            <a:ext cx="3080880" cy="35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7"/>
          <p:cNvSpPr/>
          <p:nvPr/>
        </p:nvSpPr>
        <p:spPr>
          <a:xfrm>
            <a:off x="525600" y="2896560"/>
            <a:ext cx="5945040" cy="22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lenguaje se denominó inicialmente "Oak". Luego pasó a denominarse "Green" tras descubrir que Oak era ya una marca comercial registrada.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64564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término "JAVA" fue acuñado en una cafetería frecuentada por algunos de los miembros del equipo.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rgbClr val="4472C4"/>
                </a:solidFill>
              </a:rPr>
              <a:t>¿</a:t>
            </a: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Por qué Java?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73280" y="966960"/>
            <a:ext cx="1171080" cy="189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8"/>
          <p:cNvSpPr/>
          <p:nvPr/>
        </p:nvSpPr>
        <p:spPr>
          <a:xfrm>
            <a:off x="525600" y="2896560"/>
            <a:ext cx="5945040" cy="2558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está claro si es un acrónimo o no, algunas hip</a:t>
            </a:r>
            <a:r>
              <a:rPr lang="es-CO" sz="1800">
                <a:latin typeface="Calibri"/>
                <a:ea typeface="Calibri"/>
                <a:cs typeface="Calibri"/>
                <a:sym typeface="Calibri"/>
              </a:rPr>
              <a:t>ó</a:t>
            </a: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tesis indican que podría tratarse de las iniciales de sus creadores: </a:t>
            </a:r>
            <a:r>
              <a:rPr b="1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ames Gosling, </a:t>
            </a:r>
            <a:r>
              <a:rPr b="1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rthur </a:t>
            </a:r>
            <a:r>
              <a:rPr b="1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 Hoff, y </a:t>
            </a:r>
            <a:r>
              <a:rPr b="1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ndy Bechtolsheim. Otras abogan por "</a:t>
            </a:r>
            <a:r>
              <a:rPr b="1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ust </a:t>
            </a:r>
            <a:r>
              <a:rPr b="1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nother </a:t>
            </a:r>
            <a:r>
              <a:rPr b="1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ague </a:t>
            </a:r>
            <a:r>
              <a:rPr b="1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cronym".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64564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hipótesis que más fuerza tiene es la que Java debe su nombre a un tipo de café disponible en la cafetería.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8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rgbClr val="4472C4"/>
                </a:solidFill>
              </a:rPr>
              <a:t>¿</a:t>
            </a: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Por qué Java?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73280" y="966960"/>
            <a:ext cx="1171080" cy="189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/>
          <p:nvPr/>
        </p:nvSpPr>
        <p:spPr>
          <a:xfrm>
            <a:off x="3440880" y="10656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2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4268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9"/>
          <p:cNvSpPr/>
          <p:nvPr/>
        </p:nvSpPr>
        <p:spPr>
          <a:xfrm>
            <a:off x="525600" y="2896560"/>
            <a:ext cx="5945040" cy="2559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plataforma Java es una plataforma de software que se ejecuta sobre la base de varias plataformas de hardware.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64564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Está compuesto por </a:t>
            </a:r>
            <a:r>
              <a:rPr b="1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JVM</a:t>
            </a: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(Java Virtual Machine) y la interfaz de programación de aplicaciones Java (</a:t>
            </a:r>
            <a:r>
              <a:rPr b="1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r>
              <a:rPr b="0" i="0" lang="es-CO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), un amplio conjunto de componentes de software listos para usar, que facilitan el desarrollo y despliegue de aplicaciones.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9"/>
          <p:cNvSpPr/>
          <p:nvPr/>
        </p:nvSpPr>
        <p:spPr>
          <a:xfrm>
            <a:off x="504000" y="1944000"/>
            <a:ext cx="5461920" cy="6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05240" y="2600280"/>
            <a:ext cx="1466640" cy="5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120" y="2320200"/>
            <a:ext cx="3972600" cy="39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320" y="911160"/>
            <a:ext cx="3803040" cy="38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73280" y="966960"/>
            <a:ext cx="1171080" cy="189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2021-04-09T13:53:49Z</dcterms:created>
  <dc:creator>sergio.101615164@ucaldas.edu.co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